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itchFamily="2" charset="0"/>
      <p:regular r:id="rId13"/>
      <p:bold r:id="rId14"/>
      <p:italic r:id="rId15"/>
      <p:boldItalic r:id="rId16"/>
    </p:embeddedFont>
    <p:embeddedFont>
      <p:font typeface="PT Serif" panose="020A0603040505020204" pitchFamily="18" charset="0"/>
      <p:regular r:id="rId17"/>
      <p:bold r:id="rId18"/>
      <p:italic r:id="rId19"/>
      <p:boldItalic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A67CBC-12B4-412C-9100-18D6875C43F8}" v="1" dt="2025-09-18T09:22:33.7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8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hungyoon Bae" userId="71cf36ca7f924fe0" providerId="LiveId" clId="{6BE02825-677A-4EBF-9B77-D03AA154F1E8}"/>
    <pc:docChg chg="modSld">
      <pc:chgData name="Jhungyoon Bae" userId="71cf36ca7f924fe0" providerId="LiveId" clId="{6BE02825-677A-4EBF-9B77-D03AA154F1E8}" dt="2025-09-18T09:33:01.298" v="2" actId="1076"/>
      <pc:docMkLst>
        <pc:docMk/>
      </pc:docMkLst>
      <pc:sldChg chg="addSp modSp">
        <pc:chgData name="Jhungyoon Bae" userId="71cf36ca7f924fe0" providerId="LiveId" clId="{6BE02825-677A-4EBF-9B77-D03AA154F1E8}" dt="2025-09-18T09:22:33.705" v="0" actId="571"/>
        <pc:sldMkLst>
          <pc:docMk/>
          <pc:sldMk cId="0" sldId="259"/>
        </pc:sldMkLst>
        <pc:spChg chg="add mod">
          <ac:chgData name="Jhungyoon Bae" userId="71cf36ca7f924fe0" providerId="LiveId" clId="{6BE02825-677A-4EBF-9B77-D03AA154F1E8}" dt="2025-09-18T09:22:33.705" v="0" actId="571"/>
          <ac:spMkLst>
            <pc:docMk/>
            <pc:sldMk cId="0" sldId="259"/>
            <ac:spMk id="11" creationId="{53BFF846-7DFC-94D1-7273-B6CA56B30369}"/>
          </ac:spMkLst>
        </pc:spChg>
        <pc:spChg chg="add mod">
          <ac:chgData name="Jhungyoon Bae" userId="71cf36ca7f924fe0" providerId="LiveId" clId="{6BE02825-677A-4EBF-9B77-D03AA154F1E8}" dt="2025-09-18T09:22:33.705" v="0" actId="571"/>
          <ac:spMkLst>
            <pc:docMk/>
            <pc:sldMk cId="0" sldId="259"/>
            <ac:spMk id="12" creationId="{E37C7563-9E62-3428-DEC9-31FCACD96585}"/>
          </ac:spMkLst>
        </pc:spChg>
        <pc:spChg chg="add mod">
          <ac:chgData name="Jhungyoon Bae" userId="71cf36ca7f924fe0" providerId="LiveId" clId="{6BE02825-677A-4EBF-9B77-D03AA154F1E8}" dt="2025-09-18T09:22:33.705" v="0" actId="571"/>
          <ac:spMkLst>
            <pc:docMk/>
            <pc:sldMk cId="0" sldId="259"/>
            <ac:spMk id="13" creationId="{CF991B1B-F7A9-75EC-E3BF-575032ECC5CC}"/>
          </ac:spMkLst>
        </pc:spChg>
        <pc:spChg chg="add mod">
          <ac:chgData name="Jhungyoon Bae" userId="71cf36ca7f924fe0" providerId="LiveId" clId="{6BE02825-677A-4EBF-9B77-D03AA154F1E8}" dt="2025-09-18T09:22:33.705" v="0" actId="571"/>
          <ac:spMkLst>
            <pc:docMk/>
            <pc:sldMk cId="0" sldId="259"/>
            <ac:spMk id="14" creationId="{60443B07-CE19-9BFE-19BC-81FA93225733}"/>
          </ac:spMkLst>
        </pc:spChg>
        <pc:spChg chg="add mod">
          <ac:chgData name="Jhungyoon Bae" userId="71cf36ca7f924fe0" providerId="LiveId" clId="{6BE02825-677A-4EBF-9B77-D03AA154F1E8}" dt="2025-09-18T09:22:33.705" v="0" actId="571"/>
          <ac:spMkLst>
            <pc:docMk/>
            <pc:sldMk cId="0" sldId="259"/>
            <ac:spMk id="15" creationId="{59F2CAE3-85D5-7BE3-39AA-72EA9EE65D07}"/>
          </ac:spMkLst>
        </pc:spChg>
        <pc:spChg chg="add mod">
          <ac:chgData name="Jhungyoon Bae" userId="71cf36ca7f924fe0" providerId="LiveId" clId="{6BE02825-677A-4EBF-9B77-D03AA154F1E8}" dt="2025-09-18T09:22:33.705" v="0" actId="571"/>
          <ac:spMkLst>
            <pc:docMk/>
            <pc:sldMk cId="0" sldId="259"/>
            <ac:spMk id="16" creationId="{D3697EAC-3CB6-37C5-2D87-7EFEA2924E2D}"/>
          </ac:spMkLst>
        </pc:spChg>
        <pc:spChg chg="add mod">
          <ac:chgData name="Jhungyoon Bae" userId="71cf36ca7f924fe0" providerId="LiveId" clId="{6BE02825-677A-4EBF-9B77-D03AA154F1E8}" dt="2025-09-18T09:22:33.705" v="0" actId="571"/>
          <ac:spMkLst>
            <pc:docMk/>
            <pc:sldMk cId="0" sldId="259"/>
            <ac:spMk id="17" creationId="{CF7DDF72-830E-E36D-1120-984EC9D80F5A}"/>
          </ac:spMkLst>
        </pc:spChg>
        <pc:spChg chg="add mod">
          <ac:chgData name="Jhungyoon Bae" userId="71cf36ca7f924fe0" providerId="LiveId" clId="{6BE02825-677A-4EBF-9B77-D03AA154F1E8}" dt="2025-09-18T09:22:33.705" v="0" actId="571"/>
          <ac:spMkLst>
            <pc:docMk/>
            <pc:sldMk cId="0" sldId="259"/>
            <ac:spMk id="18" creationId="{3B67E850-0D56-6AD4-326E-7593680CAFA1}"/>
          </ac:spMkLst>
        </pc:spChg>
      </pc:sldChg>
      <pc:sldChg chg="modSp mod">
        <pc:chgData name="Jhungyoon Bae" userId="71cf36ca7f924fe0" providerId="LiveId" clId="{6BE02825-677A-4EBF-9B77-D03AA154F1E8}" dt="2025-09-18T09:33:01.298" v="2" actId="1076"/>
        <pc:sldMkLst>
          <pc:docMk/>
          <pc:sldMk cId="0" sldId="265"/>
        </pc:sldMkLst>
        <pc:spChg chg="mod">
          <ac:chgData name="Jhungyoon Bae" userId="71cf36ca7f924fe0" providerId="LiveId" clId="{6BE02825-677A-4EBF-9B77-D03AA154F1E8}" dt="2025-09-18T09:33:01.298" v="2" actId="1076"/>
          <ac:spMkLst>
            <pc:docMk/>
            <pc:sldMk cId="0" sldId="265"/>
            <ac:spMk id="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5577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63967"/>
            <a:ext cx="6003965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웹페이지 디자인 포트폴리오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280190" y="4112895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창의적인 웹디자인 프로젝트의 전체 구성과 디자인 과정을 소개합니다. 사용자 경험을 중심으로 한 현대적이고 직관적인 웹사이트 구축 사례를 통해 효과적인 디자인 전략을 살펴보겠습니다.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9608" y="643721"/>
            <a:ext cx="7804785" cy="32958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2950"/>
              </a:lnSpc>
              <a:buNone/>
            </a:pPr>
            <a:r>
              <a:rPr lang="en-US" sz="103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성공적인 웹디자인</a:t>
            </a:r>
            <a:endParaRPr lang="en-US" sz="10350" dirty="0"/>
          </a:p>
        </p:txBody>
      </p:sp>
      <p:sp>
        <p:nvSpPr>
          <p:cNvPr id="4" name="Shape 1"/>
          <p:cNvSpPr/>
          <p:nvPr/>
        </p:nvSpPr>
        <p:spPr>
          <a:xfrm>
            <a:off x="669608" y="4142423"/>
            <a:ext cx="3818692" cy="1568053"/>
          </a:xfrm>
          <a:prstGeom prst="roundRect">
            <a:avLst>
              <a:gd name="adj" fmla="val 1601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5" name="Text 2"/>
          <p:cNvSpPr/>
          <p:nvPr/>
        </p:nvSpPr>
        <p:spPr>
          <a:xfrm>
            <a:off x="837009" y="4309824"/>
            <a:ext cx="2636758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디자인 원칙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837009" y="4739759"/>
            <a:ext cx="3483888" cy="803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사용자 중심의 직관적인 인터페이스와 일관된 브랜드 경험을 통해 웹사이트의 목적을 효과적으로 달성했습니다.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4655701" y="4142423"/>
            <a:ext cx="3818692" cy="1568053"/>
          </a:xfrm>
          <a:prstGeom prst="roundRect">
            <a:avLst>
              <a:gd name="adj" fmla="val 1601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8" name="Text 5"/>
          <p:cNvSpPr/>
          <p:nvPr/>
        </p:nvSpPr>
        <p:spPr>
          <a:xfrm>
            <a:off x="4823103" y="4309824"/>
            <a:ext cx="2636758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기술적 완성도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4823103" y="4739759"/>
            <a:ext cx="3483888" cy="535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현대적인 웹 표준을 준수하고 다양한 디바이스에서 완벽하게 작동하는 견고한 구조를 구축했습니다.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669608" y="5877878"/>
            <a:ext cx="7804785" cy="1300282"/>
          </a:xfrm>
          <a:prstGeom prst="roundRect">
            <a:avLst>
              <a:gd name="adj" fmla="val 1931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837009" y="6045279"/>
            <a:ext cx="2636758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지속적인 발전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837009" y="6475214"/>
            <a:ext cx="7469981" cy="5355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사용자 피드백을 바탕으로 지속적으로 개선하며, 변화하는 웹 트렌드에 대응할 수 있는 유연한 시스템을 마련했습니다.</a:t>
            </a:r>
            <a:endParaRPr lang="en-US" sz="1300" dirty="0"/>
          </a:p>
        </p:txBody>
      </p:sp>
      <p:sp>
        <p:nvSpPr>
          <p:cNvPr id="13" name="Text 10"/>
          <p:cNvSpPr/>
          <p:nvPr/>
        </p:nvSpPr>
        <p:spPr>
          <a:xfrm>
            <a:off x="669608" y="7366397"/>
            <a:ext cx="7804785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본 프로젝트를 통해 효과적인 웹디자인이 어떻게 비즈니스 목표 달성에 기여할 수 있는지 확인할 수 있었습니다.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77146" y="2611160"/>
            <a:ext cx="7189708" cy="8986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웹디자인 프로젝트 개요</a:t>
            </a:r>
            <a:endParaRPr lang="en-US" sz="5650" dirty="0"/>
          </a:p>
        </p:txBody>
      </p:sp>
      <p:sp>
        <p:nvSpPr>
          <p:cNvPr id="4" name="Text 1"/>
          <p:cNvSpPr/>
          <p:nvPr/>
        </p:nvSpPr>
        <p:spPr>
          <a:xfrm>
            <a:off x="793790" y="3807500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본 프로젝트는 사용자 중심의 웹사이트 구축을 목표로, 현대적인 UI/UX 원칙을 적용하여 개발되었습니다. 깔끔하고 직관적인 인터페이스를 통해 사용자가 원하는 정보에 쉽게 접근할 수 있도록 설계했습니다.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4983361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전체 디자인 과정에서 사용자 여정을 최우선으로 고려하여, 각 페이지가 하나의 일관된 스토리를 전달할 수 있도록 구성했습니다.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89303"/>
            <a:ext cx="5209937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메인 페이지 디자인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61473"/>
            <a:ext cx="7632025" cy="465546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17543" y="2236589"/>
            <a:ext cx="3125867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첫인상의 중요성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8917543" y="2825591"/>
            <a:ext cx="4926568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메인 페이지는 방문자가 가장 먼저 마주하는 공간으로, 브랜드의 정체성과 가치를 명확하게 전달해야 합니다. 미니멀한 디자인과 명확한 네비게이션을 통해 사용자가 원하는 정보를 빠르게 찾을 수 있도록 구성했습니다.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8917543" y="4274344"/>
            <a:ext cx="492656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직관적인 메뉴 구조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8917543" y="4661297"/>
            <a:ext cx="492656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시각적 계층 구조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8917543" y="5048250"/>
            <a:ext cx="492656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반응형 디자인 적용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23467"/>
            <a:ext cx="5209937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서브 페이지 레이아웃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93790" y="2972395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서브 페이지는 메인 페이지의 디자인 일관성을 유지하면서도, 각 섹션의 고유한 특성을 반영하도록 설계했습니다. 콘텐츠의 가독성을 높이고 사용자가 정보를 체계적으로 탐색할 수 있는 구조를 만들었습니다.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93790" y="4148257"/>
            <a:ext cx="446484" cy="446484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6" name="Text 3"/>
          <p:cNvSpPr/>
          <p:nvPr/>
        </p:nvSpPr>
        <p:spPr>
          <a:xfrm>
            <a:off x="1438632" y="4216479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콘텐츠 중심 설계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438632" y="4661178"/>
            <a:ext cx="69115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정보 전달을 최우선으로 하는 깔끔한 레이아웃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793790" y="5375553"/>
            <a:ext cx="446484" cy="446484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9" name="Text 6"/>
          <p:cNvSpPr/>
          <p:nvPr/>
        </p:nvSpPr>
        <p:spPr>
          <a:xfrm>
            <a:off x="1438632" y="5443776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시각적 균형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1438632" y="5888474"/>
            <a:ext cx="69115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텍스트와 이미지의 조화로운 배치</a:t>
            </a:r>
            <a:endParaRPr lang="en-US" sz="1550" dirty="0"/>
          </a:p>
        </p:txBody>
      </p:sp>
      <p:sp>
        <p:nvSpPr>
          <p:cNvPr id="11" name="Text 0">
            <a:extLst>
              <a:ext uri="{FF2B5EF4-FFF2-40B4-BE49-F238E27FC236}">
                <a16:creationId xmlns:a16="http://schemas.microsoft.com/office/drawing/2014/main" id="{53BFF846-7DFC-94D1-7273-B6CA56B30369}"/>
              </a:ext>
            </a:extLst>
          </p:cNvPr>
          <p:cNvSpPr/>
          <p:nvPr/>
        </p:nvSpPr>
        <p:spPr>
          <a:xfrm>
            <a:off x="793789" y="2023467"/>
            <a:ext cx="5209937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서브 페이지 레이아웃</a:t>
            </a:r>
            <a:endParaRPr lang="en-US" sz="4100" dirty="0"/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E37C7563-9E62-3428-DEC9-31FCACD96585}"/>
              </a:ext>
            </a:extLst>
          </p:cNvPr>
          <p:cNvSpPr/>
          <p:nvPr/>
        </p:nvSpPr>
        <p:spPr>
          <a:xfrm>
            <a:off x="793789" y="2972395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서브 페이지는 메인 페이지의 디자인 일관성을 유지하면서도, 각 섹션의 고유한 특성을 반영하도록 설계했습니다. 콘텐츠의 가독성을 높이고 사용자가 정보를 체계적으로 탐색할 수 있는 구조를 만들었습니다.</a:t>
            </a:r>
            <a:endParaRPr lang="en-US" sz="1550" dirty="0"/>
          </a:p>
        </p:txBody>
      </p:sp>
      <p:sp>
        <p:nvSpPr>
          <p:cNvPr id="13" name="Shape 2">
            <a:extLst>
              <a:ext uri="{FF2B5EF4-FFF2-40B4-BE49-F238E27FC236}">
                <a16:creationId xmlns:a16="http://schemas.microsoft.com/office/drawing/2014/main" id="{CF991B1B-F7A9-75EC-E3BF-575032ECC5CC}"/>
              </a:ext>
            </a:extLst>
          </p:cNvPr>
          <p:cNvSpPr/>
          <p:nvPr/>
        </p:nvSpPr>
        <p:spPr>
          <a:xfrm>
            <a:off x="793789" y="4148257"/>
            <a:ext cx="446484" cy="446484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60443B07-CE19-9BFE-19BC-81FA93225733}"/>
              </a:ext>
            </a:extLst>
          </p:cNvPr>
          <p:cNvSpPr/>
          <p:nvPr/>
        </p:nvSpPr>
        <p:spPr>
          <a:xfrm>
            <a:off x="1438631" y="4216479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콘텐츠 중심 설계</a:t>
            </a:r>
            <a:endParaRPr lang="en-US" sz="2050" dirty="0"/>
          </a:p>
        </p:txBody>
      </p:sp>
      <p:sp>
        <p:nvSpPr>
          <p:cNvPr id="15" name="Text 4">
            <a:extLst>
              <a:ext uri="{FF2B5EF4-FFF2-40B4-BE49-F238E27FC236}">
                <a16:creationId xmlns:a16="http://schemas.microsoft.com/office/drawing/2014/main" id="{59F2CAE3-85D5-7BE3-39AA-72EA9EE65D07}"/>
              </a:ext>
            </a:extLst>
          </p:cNvPr>
          <p:cNvSpPr/>
          <p:nvPr/>
        </p:nvSpPr>
        <p:spPr>
          <a:xfrm>
            <a:off x="1438631" y="4661178"/>
            <a:ext cx="69115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정보 전달을 최우선으로 하는 깔끔한 레이아웃</a:t>
            </a:r>
            <a:endParaRPr lang="en-US" sz="1550" dirty="0"/>
          </a:p>
        </p:txBody>
      </p:sp>
      <p:sp>
        <p:nvSpPr>
          <p:cNvPr id="16" name="Shape 5">
            <a:extLst>
              <a:ext uri="{FF2B5EF4-FFF2-40B4-BE49-F238E27FC236}">
                <a16:creationId xmlns:a16="http://schemas.microsoft.com/office/drawing/2014/main" id="{D3697EAC-3CB6-37C5-2D87-7EFEA2924E2D}"/>
              </a:ext>
            </a:extLst>
          </p:cNvPr>
          <p:cNvSpPr/>
          <p:nvPr/>
        </p:nvSpPr>
        <p:spPr>
          <a:xfrm>
            <a:off x="793789" y="5375553"/>
            <a:ext cx="446484" cy="446484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7" name="Text 6">
            <a:extLst>
              <a:ext uri="{FF2B5EF4-FFF2-40B4-BE49-F238E27FC236}">
                <a16:creationId xmlns:a16="http://schemas.microsoft.com/office/drawing/2014/main" id="{CF7DDF72-830E-E36D-1120-984EC9D80F5A}"/>
              </a:ext>
            </a:extLst>
          </p:cNvPr>
          <p:cNvSpPr/>
          <p:nvPr/>
        </p:nvSpPr>
        <p:spPr>
          <a:xfrm>
            <a:off x="1438631" y="5443776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시각적 균형</a:t>
            </a:r>
            <a:endParaRPr lang="en-US" sz="2050" dirty="0"/>
          </a:p>
        </p:txBody>
      </p:sp>
      <p:sp>
        <p:nvSpPr>
          <p:cNvPr id="18" name="Text 7">
            <a:extLst>
              <a:ext uri="{FF2B5EF4-FFF2-40B4-BE49-F238E27FC236}">
                <a16:creationId xmlns:a16="http://schemas.microsoft.com/office/drawing/2014/main" id="{3B67E850-0D56-6AD4-326E-7593680CAFA1}"/>
              </a:ext>
            </a:extLst>
          </p:cNvPr>
          <p:cNvSpPr/>
          <p:nvPr/>
        </p:nvSpPr>
        <p:spPr>
          <a:xfrm>
            <a:off x="1438631" y="5888474"/>
            <a:ext cx="69115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텍스트와 이미지의 조화로운 배치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6165" y="512921"/>
            <a:ext cx="4897041" cy="612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상세 페이지 구성</a:t>
            </a:r>
            <a:endParaRPr lang="en-US" sz="3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165" y="1614607"/>
            <a:ext cx="6341507" cy="5459968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0348" y="1614607"/>
            <a:ext cx="6341507" cy="54599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6165" y="7494151"/>
            <a:ext cx="13138071" cy="596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상세 페이지에서는 깊이 있는 정보 제공을 위해 세로형 레이아웃을 채택했습니다. 사용자가 스크롤하면서 자연스럽게 정보를 소화할 수 있도록 구성하여, 복잡한 내용도 단계적으로 이해할 수 있게 했습니다.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105263" y="3643193"/>
            <a:ext cx="10419874" cy="1302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250"/>
              </a:lnSpc>
              <a:buNone/>
            </a:pPr>
            <a:r>
              <a:rPr lang="en-US" sz="82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사용자 경험 최적화</a:t>
            </a:r>
            <a:endParaRPr lang="en-US" sz="8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243393"/>
            <a:ext cx="496133" cy="4961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987534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시각적 계층구조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93790" y="6432233"/>
            <a:ext cx="41821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중요한 정보가 먼저 눈에 들어오도록 타이포그래피와 색상을 전략적으로 배치했습니다.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3986" y="5243393"/>
            <a:ext cx="496133" cy="49613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23986" y="5987534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직관적 인터랙션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5223986" y="6432233"/>
            <a:ext cx="41823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사용자가 예상하는 방식으로 동작하는 버튼과 링크를 구현하여 학습비용을 최소화했습니다.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4302" y="5243393"/>
            <a:ext cx="496133" cy="49613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654302" y="5987534"/>
            <a:ext cx="2604968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빠른 로딩 속도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9654302" y="6432233"/>
            <a:ext cx="41823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이미지 최적화와 효율적인 코드 구조를 통해 페이지 로딩 속도를 개선했습니다.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2016"/>
            <a:ext cx="5651302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추가 페이지 레이아웃 변형</a:t>
            </a:r>
            <a:endParaRPr lang="en-US" sz="4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4178" y="3018830"/>
            <a:ext cx="2381607" cy="2381607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4496" y="3018830"/>
            <a:ext cx="2381607" cy="238160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752386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다양한 콘텐츠 유형에 맞춰 여러 가지 레이아웃 변형을 개발했습니다. 각 페이지의 목적과 사용자의 행동 패턴을 분석하여 최적의 레이아웃을 선택했습니다. 이를 통해 일관된 브랜드 경험을 유지하면서도 각 페이지의 고유한 기능을 효과적으로 지원합니다.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07143"/>
            <a:ext cx="5209937" cy="651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특별 기능 페이지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079313"/>
            <a:ext cx="4742140" cy="28926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514058" y="3054429"/>
            <a:ext cx="2330053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인터랙티브 요소</a:t>
            </a:r>
            <a:endParaRPr lang="en-US" sz="2450" dirty="0"/>
          </a:p>
        </p:txBody>
      </p:sp>
      <p:sp>
        <p:nvSpPr>
          <p:cNvPr id="6" name="Text 2"/>
          <p:cNvSpPr/>
          <p:nvPr/>
        </p:nvSpPr>
        <p:spPr>
          <a:xfrm>
            <a:off x="11514058" y="3643432"/>
            <a:ext cx="233005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사용자 참여를 유도하는 특별한 기능들을 구현했습니다.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11514058" y="4774644"/>
            <a:ext cx="23300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동적 콘텐츠 표시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11514058" y="5161598"/>
            <a:ext cx="23300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실시간 데이터 연동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11514058" y="5548551"/>
            <a:ext cx="23300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사용자 맞춤형 경험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11514058" y="5935504"/>
            <a:ext cx="233005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소셜 미디어 통합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0442" y="467797"/>
            <a:ext cx="4465558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모바일 최적화 디자인</a:t>
            </a:r>
            <a:endParaRPr lang="en-US" sz="3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42" y="1472446"/>
            <a:ext cx="2707600" cy="609885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793337" y="1451134"/>
            <a:ext cx="2679383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020202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모바일 퍼스트 접근법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4793337" y="1955959"/>
            <a:ext cx="9164122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모바일 기기에서의 사용성을 최우선으로 고려한 반응형 디자인을 구현했습니다. 터치 인터페이스에 최적화된 버튼 크기와 간격, 세로 화면에 적합한 콘텐츠 배치를 통해 모바일 사용자에게 최상의 경험을 제공합니다.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4793337" y="2691646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T Serif Light" pitchFamily="34" charset="0"/>
                <a:ea typeface="PT Serif Light" pitchFamily="34" charset="-122"/>
                <a:cs typeface="PT Serif Light" pitchFamily="34" charset="-120"/>
              </a:rPr>
              <a:t>01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4793337" y="2957870"/>
            <a:ext cx="4496991" cy="22860"/>
          </a:xfrm>
          <a:prstGeom prst="rect">
            <a:avLst/>
          </a:prstGeom>
          <a:solidFill>
            <a:srgbClr val="E04F0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8" name="Text 5"/>
          <p:cNvSpPr/>
          <p:nvPr/>
        </p:nvSpPr>
        <p:spPr>
          <a:xfrm>
            <a:off x="4793337" y="3088600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콘텐츠 우선순위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793337" y="3537585"/>
            <a:ext cx="449699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작은 화면에서도 핵심 정보가 명확하게 전달되도록 구성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9460349" y="2691646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T Serif Light" pitchFamily="34" charset="0"/>
                <a:ea typeface="PT Serif Light" pitchFamily="34" charset="-122"/>
                <a:cs typeface="PT Serif Light" pitchFamily="34" charset="-120"/>
              </a:rPr>
              <a:t>02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9460349" y="2957870"/>
            <a:ext cx="4497110" cy="22860"/>
          </a:xfrm>
          <a:prstGeom prst="rect">
            <a:avLst/>
          </a:prstGeom>
          <a:solidFill>
            <a:srgbClr val="E04F0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2" name="Text 9"/>
          <p:cNvSpPr/>
          <p:nvPr/>
        </p:nvSpPr>
        <p:spPr>
          <a:xfrm>
            <a:off x="9460349" y="3088600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터치 친화적 설계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9460349" y="3537585"/>
            <a:ext cx="4497110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손가락으로 쉽게 조작할 수 있는 인터페이스 요소들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4793337" y="4107299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PT Serif Light" pitchFamily="34" charset="0"/>
                <a:ea typeface="PT Serif Light" pitchFamily="34" charset="-122"/>
                <a:cs typeface="PT Serif Light" pitchFamily="34" charset="-120"/>
              </a:rPr>
              <a:t>03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4793337" y="4373523"/>
            <a:ext cx="9164122" cy="22860"/>
          </a:xfrm>
          <a:prstGeom prst="rect">
            <a:avLst/>
          </a:prstGeom>
          <a:solidFill>
            <a:srgbClr val="E04F00"/>
          </a:solidFill>
          <a:ln/>
        </p:spPr>
        <p:txBody>
          <a:bodyPr/>
          <a:lstStyle/>
          <a:p>
            <a:endParaRPr lang="ko-KR" altLang="en-US"/>
          </a:p>
        </p:txBody>
      </p:sp>
      <p:sp>
        <p:nvSpPr>
          <p:cNvPr id="16" name="Text 13"/>
          <p:cNvSpPr/>
          <p:nvPr/>
        </p:nvSpPr>
        <p:spPr>
          <a:xfrm>
            <a:off x="4793337" y="4504253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dirty="0">
                <a:solidFill>
                  <a:srgbClr val="383838"/>
                </a:solidFill>
                <a:latin typeface="PT Serif" pitchFamily="34" charset="0"/>
                <a:ea typeface="PT Serif" pitchFamily="34" charset="-122"/>
                <a:cs typeface="PT Serif" pitchFamily="34" charset="-120"/>
              </a:rPr>
              <a:t>성능 최적화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4793337" y="4953238"/>
            <a:ext cx="9164122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383838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모바일 환경에서의 빠른 로딩과 부드러운 스크롤링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483</Words>
  <Application>Microsoft Office PowerPoint</Application>
  <PresentationFormat>사용자 지정</PresentationFormat>
  <Paragraphs>71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PT Serif</vt:lpstr>
      <vt:lpstr>PT Serif Light</vt:lpstr>
      <vt:lpstr>DM Sans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Jhungyoon Bae</cp:lastModifiedBy>
  <cp:revision>1</cp:revision>
  <dcterms:created xsi:type="dcterms:W3CDTF">2025-09-18T09:16:48Z</dcterms:created>
  <dcterms:modified xsi:type="dcterms:W3CDTF">2025-09-18T09:33:10Z</dcterms:modified>
</cp:coreProperties>
</file>